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6" r:id="rId3"/>
    <p:sldId id="277" r:id="rId4"/>
    <p:sldId id="293" r:id="rId5"/>
    <p:sldId id="266" r:id="rId6"/>
    <p:sldId id="292" r:id="rId7"/>
    <p:sldId id="259" r:id="rId8"/>
    <p:sldId id="261" r:id="rId9"/>
    <p:sldId id="291" r:id="rId10"/>
    <p:sldId id="264" r:id="rId11"/>
    <p:sldId id="265" r:id="rId12"/>
    <p:sldId id="275" r:id="rId13"/>
    <p:sldId id="271" r:id="rId14"/>
    <p:sldId id="267" r:id="rId15"/>
    <p:sldId id="268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93702-86D1-4215-A0C2-84622BBB1579}" type="datetimeFigureOut">
              <a:rPr lang="en-GB" smtClean="0"/>
              <a:pPr/>
              <a:t>05/10/2023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7C611-27BD-4B80-9C5E-5A54C008B59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40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In full summer 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7C611-27BD-4B80-9C5E-5A54C008B598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690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Reed bed recycling grey water from the house.  4000 litres</a:t>
            </a:r>
            <a:r>
              <a:rPr lang="en-GB" baseline="0" dirty="0"/>
              <a:t> of rainwater collection in total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7C611-27BD-4B80-9C5E-5A54C008B598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Our lean-to greenhouse has a trench beneath the floor filled with rocks to store the midday heat</a:t>
            </a:r>
          </a:p>
          <a:p>
            <a:r>
              <a:rPr lang="en-GB" dirty="0"/>
              <a:t>And solar drier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7C611-27BD-4B80-9C5E-5A54C008B598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Bees – truly wild urban farm</a:t>
            </a:r>
            <a:r>
              <a:rPr lang="en-GB" baseline="0" dirty="0"/>
              <a:t> s</a:t>
            </a:r>
            <a:r>
              <a:rPr lang="en-GB" dirty="0"/>
              <a:t>tock!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7C611-27BD-4B80-9C5E-5A54C008B598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Great recyclers chickens!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7C611-27BD-4B80-9C5E-5A54C008B598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Compost bin from pallets – people donate us their compost and grass cuttings. Deep beds before and after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7C611-27BD-4B80-9C5E-5A54C008B598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Peaches,</a:t>
            </a:r>
            <a:r>
              <a:rPr lang="en-GB" baseline="0" dirty="0"/>
              <a:t> almonds, apples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7C611-27BD-4B80-9C5E-5A54C008B598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Protection is essential to extend the season – using re-cycled polycarbonate, double glazing and polythene.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7C611-27BD-4B80-9C5E-5A54C008B598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Storing food as seed, squashes and</a:t>
            </a:r>
            <a:r>
              <a:rPr lang="en-GB" baseline="0" dirty="0"/>
              <a:t> roots and bottled and frozen (adding insulation to the freezer.)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7C611-27BD-4B80-9C5E-5A54C008B598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EF9E-B484-4AED-9182-F05579162471}" type="datetimeFigureOut">
              <a:rPr lang="en-GB" smtClean="0"/>
              <a:pPr/>
              <a:t>05/10/2023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3958-4298-4B43-9F0B-B26BDFB215A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EF9E-B484-4AED-9182-F05579162471}" type="datetimeFigureOut">
              <a:rPr lang="en-GB" smtClean="0"/>
              <a:pPr/>
              <a:t>05/10/2023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3958-4298-4B43-9F0B-B26BDFB215A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EF9E-B484-4AED-9182-F05579162471}" type="datetimeFigureOut">
              <a:rPr lang="en-GB" smtClean="0"/>
              <a:pPr/>
              <a:t>05/10/2023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3958-4298-4B43-9F0B-B26BDFB215A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EF9E-B484-4AED-9182-F05579162471}" type="datetimeFigureOut">
              <a:rPr lang="en-GB" smtClean="0"/>
              <a:pPr/>
              <a:t>05/10/2023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3958-4298-4B43-9F0B-B26BDFB215A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EF9E-B484-4AED-9182-F05579162471}" type="datetimeFigureOut">
              <a:rPr lang="en-GB" smtClean="0"/>
              <a:pPr/>
              <a:t>05/10/2023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3958-4298-4B43-9F0B-B26BDFB215A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EF9E-B484-4AED-9182-F05579162471}" type="datetimeFigureOut">
              <a:rPr lang="en-GB" smtClean="0"/>
              <a:pPr/>
              <a:t>05/10/2023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3958-4298-4B43-9F0B-B26BDFB215A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EF9E-B484-4AED-9182-F05579162471}" type="datetimeFigureOut">
              <a:rPr lang="en-GB" smtClean="0"/>
              <a:pPr/>
              <a:t>05/10/2023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3958-4298-4B43-9F0B-B26BDFB215A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EF9E-B484-4AED-9182-F05579162471}" type="datetimeFigureOut">
              <a:rPr lang="en-GB" smtClean="0"/>
              <a:pPr/>
              <a:t>05/10/2023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3958-4298-4B43-9F0B-B26BDFB215A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EF9E-B484-4AED-9182-F05579162471}" type="datetimeFigureOut">
              <a:rPr lang="en-GB" smtClean="0"/>
              <a:pPr/>
              <a:t>05/10/2023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3958-4298-4B43-9F0B-B26BDFB215A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EF9E-B484-4AED-9182-F05579162471}" type="datetimeFigureOut">
              <a:rPr lang="en-GB" smtClean="0"/>
              <a:pPr/>
              <a:t>05/10/2023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3958-4298-4B43-9F0B-B26BDFB215A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EF9E-B484-4AED-9182-F05579162471}" type="datetimeFigureOut">
              <a:rPr lang="en-GB" smtClean="0"/>
              <a:pPr/>
              <a:t>05/10/2023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3958-4298-4B43-9F0B-B26BDFB215A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BEF9E-B484-4AED-9182-F05579162471}" type="datetimeFigureOut">
              <a:rPr lang="en-GB" smtClean="0"/>
              <a:pPr/>
              <a:t>05/10/2023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A3958-4298-4B43-9F0B-B26BDFB215A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codiy.org/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764704"/>
            <a:ext cx="7772400" cy="168604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GB" sz="6000" dirty="0"/>
              <a:t>EcoDIY</a:t>
            </a:r>
            <a:br>
              <a:rPr lang="en-GB" sz="6000" dirty="0"/>
            </a:br>
            <a:r>
              <a:rPr lang="en-GB" sz="6000" dirty="0"/>
              <a:t>www.ecodiy.org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2996952"/>
            <a:ext cx="6984776" cy="8640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Sub-urban self reliance in Clacton Essex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87624" y="4581128"/>
            <a:ext cx="676875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Shelter  -  Energy - Food - Community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/>
              <a:t>Food – livestock -bees</a:t>
            </a:r>
          </a:p>
        </p:txBody>
      </p:sp>
      <p:pic>
        <p:nvPicPr>
          <p:cNvPr id="4" name="Picture 3" descr="bees in may be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844824"/>
            <a:ext cx="3815161" cy="2880320"/>
          </a:xfrm>
          <a:prstGeom prst="rect">
            <a:avLst/>
          </a:prstGeom>
        </p:spPr>
      </p:pic>
      <p:pic>
        <p:nvPicPr>
          <p:cNvPr id="5" name="Picture 4" descr="ernies bees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3573016"/>
            <a:ext cx="2268252" cy="3024336"/>
          </a:xfrm>
          <a:prstGeom prst="rect">
            <a:avLst/>
          </a:prstGeom>
        </p:spPr>
      </p:pic>
      <p:pic>
        <p:nvPicPr>
          <p:cNvPr id="6" name="Picture 5" descr="bin bees best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1772816"/>
            <a:ext cx="2637866" cy="351715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/>
              <a:t>Food - livestock -hens</a:t>
            </a:r>
          </a:p>
        </p:txBody>
      </p:sp>
      <p:pic>
        <p:nvPicPr>
          <p:cNvPr id="3" name="Picture 2" descr="chickensbarro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2348880"/>
            <a:ext cx="4012665" cy="3168352"/>
          </a:xfrm>
          <a:prstGeom prst="rect">
            <a:avLst/>
          </a:prstGeom>
        </p:spPr>
      </p:pic>
      <p:pic>
        <p:nvPicPr>
          <p:cNvPr id="4" name="Picture 3" descr="chick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772816"/>
            <a:ext cx="3219822" cy="42930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/>
              <a:t>Food- vegetables</a:t>
            </a:r>
          </a:p>
        </p:txBody>
      </p:sp>
      <p:pic>
        <p:nvPicPr>
          <p:cNvPr id="3" name="Picture 2" descr="compost bi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704647"/>
            <a:ext cx="3240360" cy="2444433"/>
          </a:xfrm>
          <a:prstGeom prst="rect">
            <a:avLst/>
          </a:prstGeom>
        </p:spPr>
      </p:pic>
      <p:pic>
        <p:nvPicPr>
          <p:cNvPr id="5" name="Picture 4" descr="june 2011 bes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79979" y="1700808"/>
            <a:ext cx="4224469" cy="3168352"/>
          </a:xfrm>
          <a:prstGeom prst="rect">
            <a:avLst/>
          </a:prstGeom>
        </p:spPr>
      </p:pic>
      <p:pic>
        <p:nvPicPr>
          <p:cNvPr id="4" name="Picture 3" descr="moon beds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4221088"/>
            <a:ext cx="4112530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/>
              <a:t>Food – fruit and nuts</a:t>
            </a:r>
          </a:p>
        </p:txBody>
      </p:sp>
      <p:pic>
        <p:nvPicPr>
          <p:cNvPr id="3" name="Picture 2" descr="peach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484784"/>
            <a:ext cx="3014768" cy="3550542"/>
          </a:xfrm>
          <a:prstGeom prst="rect">
            <a:avLst/>
          </a:prstGeom>
        </p:spPr>
      </p:pic>
      <p:pic>
        <p:nvPicPr>
          <p:cNvPr id="4" name="Picture 3" descr="apple in c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1628800"/>
            <a:ext cx="2961902" cy="3949203"/>
          </a:xfrm>
          <a:prstGeom prst="rect">
            <a:avLst/>
          </a:prstGeom>
        </p:spPr>
      </p:pic>
      <p:pic>
        <p:nvPicPr>
          <p:cNvPr id="5" name="Picture 4" descr="almond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2780928"/>
            <a:ext cx="2618923" cy="38527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5157192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Peaches</a:t>
            </a:r>
          </a:p>
          <a:p>
            <a:r>
              <a:rPr lang="en-GB" dirty="0"/>
              <a:t>Pears</a:t>
            </a:r>
          </a:p>
          <a:p>
            <a:r>
              <a:rPr lang="en-GB" dirty="0"/>
              <a:t>Apricots</a:t>
            </a:r>
          </a:p>
          <a:p>
            <a:r>
              <a:rPr lang="en-GB" dirty="0"/>
              <a:t>Grapes</a:t>
            </a:r>
          </a:p>
          <a:p>
            <a:r>
              <a:rPr lang="en-GB" dirty="0"/>
              <a:t>F</a:t>
            </a:r>
            <a:r>
              <a:rPr lang="en-GB"/>
              <a:t>igs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067944" y="1772816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Walnuts</a:t>
            </a:r>
          </a:p>
          <a:p>
            <a:r>
              <a:rPr lang="en-GB" dirty="0"/>
              <a:t>Hazels </a:t>
            </a:r>
          </a:p>
          <a:p>
            <a:r>
              <a:rPr lang="en-GB" dirty="0"/>
              <a:t>Almonds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28184" y="566124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Apples supported in a recycled cage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/>
              <a:t>Food - protection</a:t>
            </a:r>
          </a:p>
        </p:txBody>
      </p:sp>
      <p:pic>
        <p:nvPicPr>
          <p:cNvPr id="4" name="Picture 3" descr="polycarbona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628800"/>
            <a:ext cx="2907896" cy="3877194"/>
          </a:xfrm>
          <a:prstGeom prst="rect">
            <a:avLst/>
          </a:prstGeom>
        </p:spPr>
      </p:pic>
      <p:pic>
        <p:nvPicPr>
          <p:cNvPr id="5" name="Picture 4" descr="door cloch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03573" y="1700808"/>
            <a:ext cx="3840427" cy="2880320"/>
          </a:xfrm>
          <a:prstGeom prst="rect">
            <a:avLst/>
          </a:prstGeom>
        </p:spPr>
      </p:pic>
      <p:pic>
        <p:nvPicPr>
          <p:cNvPr id="6" name="Picture 5" descr="polytunel july 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3933056"/>
            <a:ext cx="3699557" cy="27521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5569729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Polycarbonate cloche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78989" y="464748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Shower door cold -frame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54946" y="642562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Poly tunnel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GB" dirty="0"/>
              <a:t>Food – saving seed and storing crops</a:t>
            </a:r>
          </a:p>
        </p:txBody>
      </p:sp>
      <p:pic>
        <p:nvPicPr>
          <p:cNvPr id="3" name="Picture 2" descr="saving se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691807"/>
            <a:ext cx="2880320" cy="4329481"/>
          </a:xfrm>
          <a:prstGeom prst="rect">
            <a:avLst/>
          </a:prstGeom>
        </p:spPr>
      </p:pic>
      <p:pic>
        <p:nvPicPr>
          <p:cNvPr id="5" name="Picture 4" descr="freezer bac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8894" y="1700808"/>
            <a:ext cx="2177562" cy="2924702"/>
          </a:xfrm>
          <a:prstGeom prst="rect">
            <a:avLst/>
          </a:prstGeom>
        </p:spPr>
      </p:pic>
      <p:pic>
        <p:nvPicPr>
          <p:cNvPr id="4" name="Picture 3" descr="squash cro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7825" y="3861048"/>
            <a:ext cx="3429644" cy="2606243"/>
          </a:xfrm>
          <a:prstGeom prst="rect">
            <a:avLst/>
          </a:prstGeom>
        </p:spPr>
      </p:pic>
      <p:pic>
        <p:nvPicPr>
          <p:cNvPr id="6" name="Picture 5" descr="ja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1700808"/>
            <a:ext cx="2592288" cy="19442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612647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Saving our own seed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71184" y="4747198"/>
            <a:ext cx="2321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Insulating our freezers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en-GB" dirty="0"/>
              <a:t>Check out our new website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1337645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hlinkClick r:id="rId2"/>
              </a:rPr>
              <a:t>www.ecodiy.org</a:t>
            </a:r>
            <a:endParaRPr lang="en-GB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2996952"/>
            <a:ext cx="849694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Do come and look round </a:t>
            </a:r>
            <a:br>
              <a:rPr lang="en-GB" sz="5400" dirty="0"/>
            </a:br>
            <a:r>
              <a:rPr lang="en-GB" sz="5400" dirty="0"/>
              <a:t>ring 01255 254548 or email </a:t>
            </a:r>
            <a:r>
              <a:rPr lang="en-GB" sz="5400" dirty="0">
                <a:solidFill>
                  <a:srgbClr val="002060"/>
                </a:solidFill>
              </a:rPr>
              <a:t>chris@ecodiy.org</a:t>
            </a:r>
            <a:r>
              <a:rPr lang="en-GB" sz="5400" dirty="0"/>
              <a:t> </a:t>
            </a:r>
            <a:br>
              <a:rPr lang="en-GB" sz="5400" dirty="0"/>
            </a:br>
            <a:r>
              <a:rPr lang="en-GB" sz="4800" dirty="0"/>
              <a:t>to make an appointment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2342769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0592" y="1052736"/>
            <a:ext cx="8229600" cy="274042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lnSpcReduction="10000"/>
          </a:bodyPr>
          <a:lstStyle/>
          <a:p>
            <a:pPr algn="ctr"/>
            <a:r>
              <a:rPr lang="en-GB" sz="8800" dirty="0"/>
              <a:t>Food</a:t>
            </a:r>
          </a:p>
          <a:p>
            <a:pPr algn="ctr"/>
            <a:r>
              <a:rPr lang="en-GB" sz="8800" dirty="0"/>
              <a:t>Energy</a:t>
            </a:r>
          </a:p>
          <a:p>
            <a:pPr algn="ctr"/>
            <a:r>
              <a:rPr lang="en-GB" sz="8800" dirty="0"/>
              <a:t>Things</a:t>
            </a:r>
          </a:p>
          <a:p>
            <a:pPr algn="ctr"/>
            <a:r>
              <a:rPr lang="en-GB" sz="8800" dirty="0"/>
              <a:t>Community</a:t>
            </a:r>
          </a:p>
        </p:txBody>
      </p:sp>
    </p:spTree>
    <p:extLst>
      <p:ext uri="{BB962C8B-B14F-4D97-AF65-F5344CB8AC3E}">
        <p14:creationId xmlns:p14="http://schemas.microsoft.com/office/powerpoint/2010/main" val="1563732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/>
              <a:t>Food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3600" dirty="0"/>
              <a:t>Eat less meat</a:t>
            </a:r>
          </a:p>
          <a:p>
            <a:r>
              <a:rPr lang="en-GB" sz="3600" dirty="0"/>
              <a:t>Eat more vegetables!!</a:t>
            </a:r>
          </a:p>
          <a:p>
            <a:r>
              <a:rPr lang="en-GB" sz="3600" dirty="0"/>
              <a:t>Grow your own (easier than you think)</a:t>
            </a:r>
          </a:p>
          <a:p>
            <a:r>
              <a:rPr lang="en-GB" sz="3600" dirty="0"/>
              <a:t>Buy from local producers</a:t>
            </a:r>
          </a:p>
          <a:p>
            <a:r>
              <a:rPr lang="en-GB" sz="3600" dirty="0"/>
              <a:t>Trade with other growers</a:t>
            </a:r>
          </a:p>
          <a:p>
            <a:r>
              <a:rPr lang="en-GB" sz="3600" dirty="0"/>
              <a:t>Waste less</a:t>
            </a:r>
          </a:p>
          <a:p>
            <a:r>
              <a:rPr lang="en-GB" sz="3600" dirty="0"/>
              <a:t>See waste as a resource</a:t>
            </a:r>
          </a:p>
        </p:txBody>
      </p:sp>
    </p:spTree>
    <p:extLst>
      <p:ext uri="{BB962C8B-B14F-4D97-AF65-F5344CB8AC3E}">
        <p14:creationId xmlns:p14="http://schemas.microsoft.com/office/powerpoint/2010/main" val="1930767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BBC Working Lunch</a:t>
            </a:r>
          </a:p>
        </p:txBody>
      </p:sp>
      <p:pic>
        <p:nvPicPr>
          <p:cNvPr id="5" name="BBC NEWS _ Programmes _ Working Lunch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6575" y="1196752"/>
            <a:ext cx="6025604" cy="4929411"/>
          </a:xfrm>
        </p:spPr>
      </p:pic>
    </p:spTree>
    <p:extLst>
      <p:ext uri="{BB962C8B-B14F-4D97-AF65-F5344CB8AC3E}">
        <p14:creationId xmlns:p14="http://schemas.microsoft.com/office/powerpoint/2010/main" val="94277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/>
              <a:t>Food- vegetables</a:t>
            </a:r>
          </a:p>
        </p:txBody>
      </p:sp>
      <p:pic>
        <p:nvPicPr>
          <p:cNvPr id="6" name="Picture 5" descr="panorama082012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44824"/>
            <a:ext cx="8568952" cy="371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84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D0E6D-E24A-4056-963C-962A234F7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/>
              <a:t>Possible Outside inputs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C9D4A-D3F4-4F22-ADDD-1F8E62F7C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Grass cuttings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Animal manure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Food waste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Gleaned vegetables – potatoes, onions etc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Traded fruit/vegetables </a:t>
            </a:r>
            <a:r>
              <a:rPr lang="en-GB" sz="18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ie</a:t>
            </a:r>
            <a:r>
              <a:rPr lang="en-GB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apples, plants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Seeds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Wheat, straw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Lime, seaweed etc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Traded Volunteer labour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6092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/>
              <a:t>Water harvesting</a:t>
            </a:r>
          </a:p>
        </p:txBody>
      </p:sp>
      <p:pic>
        <p:nvPicPr>
          <p:cNvPr id="8" name="Picture 7" descr="reeed bed plant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7" y="1772816"/>
            <a:ext cx="4032447" cy="3024336"/>
          </a:xfrm>
          <a:prstGeom prst="rect">
            <a:avLst/>
          </a:prstGeom>
        </p:spPr>
      </p:pic>
      <p:pic>
        <p:nvPicPr>
          <p:cNvPr id="5" name="Picture 4" descr="ibc tank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772816"/>
            <a:ext cx="4032448" cy="3024336"/>
          </a:xfrm>
          <a:prstGeom prst="rect">
            <a:avLst/>
          </a:prstGeom>
        </p:spPr>
      </p:pic>
      <p:pic>
        <p:nvPicPr>
          <p:cNvPr id="6" name="Picture 5" descr="reed bed no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3356992"/>
            <a:ext cx="2457845" cy="32771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5337" y="4940135"/>
            <a:ext cx="2016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Reed bed and pond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33368" y="49723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Rainwater harvesting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lar cook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628800"/>
            <a:ext cx="4031999" cy="302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/>
              <a:t>Solar energy harvesting</a:t>
            </a:r>
          </a:p>
        </p:txBody>
      </p:sp>
      <p:pic>
        <p:nvPicPr>
          <p:cNvPr id="7" name="Picture 6" descr="greenhouse chanel bes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2924944"/>
            <a:ext cx="2700300" cy="3600400"/>
          </a:xfrm>
          <a:prstGeom prst="rect">
            <a:avLst/>
          </a:prstGeom>
        </p:spPr>
      </p:pic>
      <p:pic>
        <p:nvPicPr>
          <p:cNvPr id="8" name="Picture 7" descr="rock store rock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855" y="1701216"/>
            <a:ext cx="2754001" cy="3672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41011-CA7A-48FE-A510-375E85351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4AD28E-FBB3-4E80-990E-CDBBEB7BD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3" y="274638"/>
            <a:ext cx="8622307" cy="705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39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316</Words>
  <Application>Microsoft Office PowerPoint</Application>
  <PresentationFormat>On-screen Show (4:3)</PresentationFormat>
  <Paragraphs>73</Paragraphs>
  <Slides>16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Bookman Old Style</vt:lpstr>
      <vt:lpstr>Calibri</vt:lpstr>
      <vt:lpstr>Office Theme</vt:lpstr>
      <vt:lpstr>EcoDIY www.ecodiy.org</vt:lpstr>
      <vt:lpstr>PowerPoint Presentation</vt:lpstr>
      <vt:lpstr>Food</vt:lpstr>
      <vt:lpstr>BBC Working Lunch</vt:lpstr>
      <vt:lpstr>Food- vegetables</vt:lpstr>
      <vt:lpstr>Possible Outside inputs</vt:lpstr>
      <vt:lpstr>Water harvesting</vt:lpstr>
      <vt:lpstr>Solar energy harvesting</vt:lpstr>
      <vt:lpstr>PowerPoint Presentation</vt:lpstr>
      <vt:lpstr>Food – livestock -bees</vt:lpstr>
      <vt:lpstr>Food - livestock -hens</vt:lpstr>
      <vt:lpstr>Food- vegetables</vt:lpstr>
      <vt:lpstr>Food – fruit and nuts</vt:lpstr>
      <vt:lpstr>Food - protection</vt:lpstr>
      <vt:lpstr>Food – saving seed and storing crops</vt:lpstr>
      <vt:lpstr>Check out our new website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EcoDIY</dc:title>
  <dc:creator>Chris Southall</dc:creator>
  <cp:lastModifiedBy>Chris Southall</cp:lastModifiedBy>
  <cp:revision>95</cp:revision>
  <dcterms:created xsi:type="dcterms:W3CDTF">2011-06-25T12:54:29Z</dcterms:created>
  <dcterms:modified xsi:type="dcterms:W3CDTF">2023-10-05T06:14:39Z</dcterms:modified>
</cp:coreProperties>
</file>